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1"/>
  </p:sldMasterIdLst>
  <p:notesMasterIdLst>
    <p:notesMasterId r:id="rId21"/>
  </p:notesMasterIdLst>
  <p:handoutMasterIdLst>
    <p:handoutMasterId r:id="rId22"/>
  </p:handoutMasterIdLst>
  <p:sldIdLst>
    <p:sldId id="340" r:id="rId2"/>
    <p:sldId id="378" r:id="rId3"/>
    <p:sldId id="377" r:id="rId4"/>
    <p:sldId id="366" r:id="rId5"/>
    <p:sldId id="348" r:id="rId6"/>
    <p:sldId id="355" r:id="rId7"/>
    <p:sldId id="353" r:id="rId8"/>
    <p:sldId id="361" r:id="rId9"/>
    <p:sldId id="344" r:id="rId10"/>
    <p:sldId id="373" r:id="rId11"/>
    <p:sldId id="351" r:id="rId12"/>
    <p:sldId id="352" r:id="rId13"/>
    <p:sldId id="364" r:id="rId14"/>
    <p:sldId id="371" r:id="rId15"/>
    <p:sldId id="367" r:id="rId16"/>
    <p:sldId id="368" r:id="rId17"/>
    <p:sldId id="369" r:id="rId18"/>
    <p:sldId id="370" r:id="rId19"/>
    <p:sldId id="37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DCC"/>
    <a:srgbClr val="000000"/>
    <a:srgbClr val="4B8C8C"/>
    <a:srgbClr val="C6E1E0"/>
    <a:srgbClr val="CDAD72"/>
    <a:srgbClr val="2380C5"/>
    <a:srgbClr val="FFFFFF"/>
    <a:srgbClr val="00212C"/>
    <a:srgbClr val="E7ECF0"/>
    <a:srgbClr val="005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9"/>
    <p:restoredTop sz="95400" autoAdjust="0"/>
  </p:normalViewPr>
  <p:slideViewPr>
    <p:cSldViewPr snapToGrid="0" snapToObjects="1">
      <p:cViewPr varScale="1">
        <p:scale>
          <a:sx n="113" d="100"/>
          <a:sy n="113" d="100"/>
        </p:scale>
        <p:origin x="600" y="72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17D23-C73F-6740-8E31-032E399F3BA2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55543-ADD9-4045-8027-F210ADC449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59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8441E-76AA-7940-9A9F-B1D49C85111E}" type="datetimeFigureOut">
              <a:rPr lang="de-DE" smtClean="0"/>
              <a:t>07.11.2019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9B769-D64C-3A40-B0F2-9F13FD98B0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62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5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633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37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91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9B769-D64C-3A40-B0F2-9F13FD98B00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91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6018-EC0C-9E43-AA86-962B262510EE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38" y="1994515"/>
            <a:ext cx="4613544" cy="1999202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2151142" y="4343400"/>
            <a:ext cx="7874366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1" y="4862612"/>
            <a:ext cx="12192000" cy="1016353"/>
          </a:xfrm>
          <a:prstGeom prst="rect">
            <a:avLst/>
          </a:prstGeom>
        </p:spPr>
        <p:txBody>
          <a:bodyPr/>
          <a:lstStyle>
            <a:lvl1pPr algn="ctr">
              <a:defRPr sz="20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603980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25233"/>
            <a:ext cx="12192000" cy="560582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13.09.2019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u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Technische Universität Hamburg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2103120" y="4343400"/>
            <a:ext cx="7985760" cy="0"/>
          </a:xfrm>
          <a:prstGeom prst="line">
            <a:avLst/>
          </a:prstGeom>
          <a:ln>
            <a:solidFill>
              <a:srgbClr val="4B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570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10515600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42065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79998" y="2711183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9518" y="1944050"/>
            <a:ext cx="10515600" cy="5829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latin typeface="Montserrat Light" panose="00000400000000000000" pitchFamily="2" charset="0"/>
              </a:defRPr>
            </a:lvl1pPr>
            <a:lvl2pPr>
              <a:defRPr>
                <a:latin typeface="Montserrat Light" panose="00000400000000000000" pitchFamily="2" charset="0"/>
              </a:defRPr>
            </a:lvl2pPr>
            <a:lvl3pPr>
              <a:defRPr>
                <a:latin typeface="Montserrat Light" panose="00000400000000000000" pitchFamily="2" charset="0"/>
              </a:defRPr>
            </a:lvl3pPr>
            <a:lvl4pPr>
              <a:defRPr>
                <a:latin typeface="Montserrat Light" panose="00000400000000000000" pitchFamily="2" charset="0"/>
              </a:defRPr>
            </a:lvl4pPr>
            <a:lvl5pPr>
              <a:defRPr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Überschrift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92956" y="2709646"/>
            <a:ext cx="5002642" cy="309525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aseline="0">
                <a:latin typeface="Montserrat SemiBold" panose="00000700000000000000" pitchFamily="2" charset="0"/>
              </a:defRPr>
            </a:lvl1pPr>
            <a:lvl2pPr>
              <a:defRPr sz="1400">
                <a:latin typeface="Montserrat Medium" panose="00000600000000000000" pitchFamily="2" charset="0"/>
              </a:defRPr>
            </a:lvl2pPr>
            <a:lvl3pPr>
              <a:defRPr sz="1400">
                <a:latin typeface="Montserrat Light" panose="00000400000000000000" pitchFamily="2" charset="0"/>
              </a:defRPr>
            </a:lvl3pPr>
            <a:lvl4pPr>
              <a:defRPr sz="1200">
                <a:latin typeface="Montserrat Light" panose="00000400000000000000" pitchFamily="2" charset="0"/>
              </a:defRPr>
            </a:lvl4pPr>
            <a:lvl5pPr>
              <a:defRPr sz="1200">
                <a:latin typeface="Montserrat Light" panose="00000400000000000000" pitchFamily="2" charset="0"/>
              </a:defRPr>
            </a:lvl5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96583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16018-EC0C-9E43-AA86-962B262510EE}" type="datetime1">
              <a:rPr lang="de-DE" smtClean="0"/>
              <a:t>07.11.2019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3A962-7985-EA46-A142-B767453BF40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289707"/>
            <a:ext cx="12192000" cy="568295"/>
          </a:xfrm>
          <a:prstGeom prst="rect">
            <a:avLst/>
          </a:prstGeom>
          <a:solidFill>
            <a:srgbClr val="002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rgbClr val="00212C"/>
              </a:solidFill>
            </a:endParaRP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287589" y="794759"/>
            <a:ext cx="11522699" cy="0"/>
          </a:xfrm>
          <a:prstGeom prst="line">
            <a:avLst/>
          </a:prstGeom>
          <a:ln w="9525">
            <a:solidFill>
              <a:srgbClr val="6BB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 userDrawn="1"/>
        </p:nvSpPr>
        <p:spPr>
          <a:xfrm>
            <a:off x="0" y="6265452"/>
            <a:ext cx="12192000" cy="45719"/>
          </a:xfrm>
          <a:prstGeom prst="rect">
            <a:avLst/>
          </a:prstGeom>
          <a:solidFill>
            <a:srgbClr val="6BB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1" y="164592"/>
            <a:ext cx="2637564" cy="4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9" r:id="rId3"/>
    <p:sldLayoutId id="2147483690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 Light" panose="000004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digital.learning.lab@tuhh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pen-educational-resources.de/was-ist-oer-3-2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digitallearninglab.de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3"/>
          <p:cNvSpPr txBox="1">
            <a:spLocks/>
          </p:cNvSpPr>
          <p:nvPr/>
        </p:nvSpPr>
        <p:spPr>
          <a:xfrm>
            <a:off x="2993727" y="4203240"/>
            <a:ext cx="6346786" cy="163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20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Offenes Kompetenzzentrum für 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die </a:t>
            </a:r>
            <a:r>
              <a:rPr lang="de-DE" dirty="0"/>
              <a:t>Unterrichtsgestaltung in digitalen Zeiten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60921"/>
          <a:stretch/>
        </p:blipFill>
        <p:spPr>
          <a:xfrm>
            <a:off x="11066177" y="6320271"/>
            <a:ext cx="1125823" cy="4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>
          <a:xfrm>
            <a:off x="879998" y="2711183"/>
            <a:ext cx="4438569" cy="309525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300" dirty="0"/>
              <a:t>Zwiebelmodell für inhaltlichen Zugang</a:t>
            </a:r>
            <a:r>
              <a:rPr lang="de-DE" sz="1300" dirty="0" smtClean="0"/>
              <a:t>:</a:t>
            </a:r>
            <a:endParaRPr lang="de-DE" sz="1300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>
                <a:latin typeface="Montserrat Medium" panose="00000600000000000000" pitchFamily="2" charset="0"/>
              </a:rPr>
              <a:t>Zugangsebene 1: Einstieg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>
                <a:latin typeface="Montserrat" panose="00000500000000000000" pitchFamily="2" charset="0"/>
              </a:rPr>
              <a:t>Ziele, Fachkompetenzen, Kompetenzen in der digitalen Welt, </a:t>
            </a:r>
            <a:r>
              <a:rPr lang="de-DE" sz="1300" dirty="0" smtClean="0">
                <a:latin typeface="Montserrat" panose="00000500000000000000" pitchFamily="2" charset="0"/>
              </a:rPr>
              <a:t>Medienausstattung</a:t>
            </a:r>
            <a:endParaRPr lang="de-DE" sz="1300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 smtClean="0">
                <a:latin typeface="Montserrat Medium" panose="00000600000000000000" pitchFamily="2" charset="0"/>
              </a:rPr>
              <a:t>Zugangsebene </a:t>
            </a:r>
            <a:r>
              <a:rPr lang="de-DE" sz="1300" dirty="0">
                <a:latin typeface="Montserrat Medium" panose="00000600000000000000" pitchFamily="2" charset="0"/>
              </a:rPr>
              <a:t>2: Details</a:t>
            </a:r>
            <a:r>
              <a:rPr lang="de-DE" sz="1300" dirty="0">
                <a:latin typeface="Montserrat Light" panose="00000400000000000000" pitchFamily="2" charset="0"/>
              </a:rPr>
              <a:t/>
            </a:r>
            <a:br>
              <a:rPr lang="de-DE" sz="1300" dirty="0">
                <a:latin typeface="Montserrat Light" panose="00000400000000000000" pitchFamily="2" charset="0"/>
              </a:rPr>
            </a:br>
            <a:r>
              <a:rPr lang="de-DE" sz="1300" dirty="0">
                <a:latin typeface="Montserrat" panose="00000500000000000000" pitchFamily="2" charset="0"/>
              </a:rPr>
              <a:t>Unterrichtsgegenstand, Beschreibung, Bildungsplanbezug, </a:t>
            </a:r>
            <a:r>
              <a:rPr lang="de-DE" sz="1300" dirty="0" smtClean="0">
                <a:latin typeface="Montserrat" panose="00000500000000000000" pitchFamily="2" charset="0"/>
              </a:rPr>
              <a:t>Individualisierung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300" dirty="0" smtClean="0">
                <a:latin typeface="Montserrat Medium" panose="00000600000000000000" pitchFamily="2" charset="0"/>
              </a:rPr>
              <a:t>Zugangsebene </a:t>
            </a:r>
            <a:r>
              <a:rPr lang="de-DE" sz="1300" dirty="0">
                <a:latin typeface="Montserrat Medium" panose="00000600000000000000" pitchFamily="2" charset="0"/>
              </a:rPr>
              <a:t>3: Hinweise &amp; </a:t>
            </a:r>
            <a:r>
              <a:rPr lang="de-DE" sz="1300" dirty="0" smtClean="0">
                <a:latin typeface="Montserrat Medium" panose="00000600000000000000" pitchFamily="2" charset="0"/>
              </a:rPr>
              <a:t>Links</a:t>
            </a:r>
            <a:br>
              <a:rPr lang="de-DE" sz="1300" dirty="0" smtClean="0">
                <a:latin typeface="Montserrat Medium" panose="00000600000000000000" pitchFamily="2" charset="0"/>
              </a:rPr>
            </a:br>
            <a:r>
              <a:rPr lang="de-DE" sz="1300" dirty="0" smtClean="0">
                <a:latin typeface="Montserrat" panose="00000500000000000000" pitchFamily="2" charset="0"/>
              </a:rPr>
              <a:t>Hinweise</a:t>
            </a:r>
            <a:r>
              <a:rPr lang="de-DE" sz="1300" dirty="0">
                <a:latin typeface="Montserrat" panose="00000500000000000000" pitchFamily="2" charset="0"/>
              </a:rPr>
              <a:t>, Literatur/ Links, </a:t>
            </a:r>
            <a:r>
              <a:rPr lang="de-DE" sz="1300" dirty="0" smtClean="0">
                <a:latin typeface="Montserrat" panose="00000500000000000000" pitchFamily="2" charset="0"/>
              </a:rPr>
              <a:t>Media</a:t>
            </a:r>
            <a:endParaRPr lang="de-DE" sz="1300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0000"/>
                </a:solidFill>
              </a:rPr>
              <a:t>Unterrichtsbausteine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/>
          <a:stretch/>
        </p:blipFill>
        <p:spPr>
          <a:xfrm>
            <a:off x="5534024" y="1516944"/>
            <a:ext cx="604265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/>
              <a:t>Zwiebelmodell für inhaltlichen Zugang</a:t>
            </a:r>
            <a:r>
              <a:rPr lang="de-DE" dirty="0" smtClean="0"/>
              <a:t>:</a:t>
            </a: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1: Überblick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Funktionen, Betriebssystem, Pro/ Kontra,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Kompetenzen in der digitalen Welt, </a:t>
            </a:r>
            <a:r>
              <a:rPr lang="de-DE" dirty="0" smtClean="0">
                <a:latin typeface="Montserrat" panose="00000500000000000000" pitchFamily="2" charset="0"/>
              </a:rPr>
              <a:t>Anwendungstyp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2: Hinweise &amp; Tutorials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Registrierung, Nutzung, Anmerkung,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Alternsbeschränkung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3: Ähnliche </a:t>
            </a:r>
            <a:r>
              <a:rPr lang="de-DE" dirty="0" smtClean="0">
                <a:latin typeface="Montserrat Medium" panose="00000600000000000000" pitchFamily="2" charset="0"/>
              </a:rPr>
              <a:t>Tools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Alternativen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 dirty="0">
              <a:latin typeface="Montserrat Light" panose="00000400000000000000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2380C5"/>
                </a:solidFill>
              </a:rPr>
              <a:t>Tools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3"/>
          </p:nvPr>
        </p:nvSpPr>
        <p:spPr>
          <a:xfrm>
            <a:off x="879998" y="2711183"/>
            <a:ext cx="367676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1: Überblick</a:t>
            </a:r>
            <a:r>
              <a:rPr lang="de-DE" dirty="0">
                <a:latin typeface="Montserrat Light" panose="00000400000000000000" pitchFamily="2" charset="0"/>
              </a:rPr>
              <a:t/>
            </a:r>
            <a:br>
              <a:rPr lang="de-DE" dirty="0">
                <a:latin typeface="Montserrat Light" panose="000004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Zielsetzung, Zentrale Inhalte, Kompetenzen in der digitalen </a:t>
            </a:r>
            <a:r>
              <a:rPr lang="de-DE" dirty="0" smtClean="0">
                <a:latin typeface="Montserrat" panose="00000500000000000000" pitchFamily="2" charset="0"/>
              </a:rPr>
              <a:t>Welt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 Medium" panose="00000600000000000000" pitchFamily="2" charset="0"/>
              </a:rPr>
              <a:t>Zugangsebene 2: </a:t>
            </a:r>
            <a:r>
              <a:rPr lang="de-DE" dirty="0" smtClean="0">
                <a:latin typeface="Montserrat Medium" panose="00000600000000000000" pitchFamily="2" charset="0"/>
              </a:rPr>
              <a:t>Hinweise</a:t>
            </a:r>
            <a:br>
              <a:rPr lang="de-DE" dirty="0" smtClean="0">
                <a:latin typeface="Montserrat Medium" panose="00000600000000000000" pitchFamily="2" charset="0"/>
              </a:rPr>
            </a:br>
            <a:r>
              <a:rPr lang="de-DE" dirty="0" smtClean="0">
                <a:latin typeface="Montserrat" panose="00000500000000000000" pitchFamily="2" charset="0"/>
              </a:rPr>
              <a:t>Hintergrund</a:t>
            </a:r>
            <a:r>
              <a:rPr lang="de-DE" dirty="0">
                <a:latin typeface="Montserrat" panose="00000500000000000000" pitchFamily="2" charset="0"/>
              </a:rPr>
              <a:t>, Weiterführende Literatur und Links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CDAD72"/>
                </a:solidFill>
              </a:rPr>
              <a:t>Trends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Kann man eigene Unterrichtsimpulse teilen?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rgbClr val="000000"/>
                </a:solidFill>
                <a:latin typeface="Montserrat" panose="00000500000000000000" pitchFamily="2" charset="0"/>
              </a:rPr>
              <a:t>Lehrkräfte können über einen Login-Bereich niederschwellig Unterrichtskonzepte </a:t>
            </a:r>
            <a:r>
              <a:rPr lang="de-DE" dirty="0" smtClean="0">
                <a:solidFill>
                  <a:srgbClr val="000000"/>
                </a:solidFill>
                <a:latin typeface="Montserrat" panose="00000500000000000000" pitchFamily="2" charset="0"/>
              </a:rPr>
              <a:t>veröffentlichen</a:t>
            </a:r>
            <a:endParaRPr lang="de-DE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Einreichung eigener Bausteine leicht gemacht </a:t>
            </a:r>
          </a:p>
        </p:txBody>
      </p:sp>
      <p:sp>
        <p:nvSpPr>
          <p:cNvPr id="24" name="Rechteck 23"/>
          <p:cNvSpPr/>
          <p:nvPr/>
        </p:nvSpPr>
        <p:spPr>
          <a:xfrm>
            <a:off x="6392956" y="2711183"/>
            <a:ext cx="4919868" cy="2607010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468000" rtlCol="0" anchor="t"/>
          <a:lstStyle/>
          <a:p>
            <a:pPr>
              <a:lnSpc>
                <a:spcPct val="300000"/>
              </a:lnSpc>
            </a:pPr>
            <a:r>
              <a:rPr lang="de-DE" sz="1200" dirty="0" smtClean="0">
                <a:solidFill>
                  <a:schemeClr val="bg1"/>
                </a:solidFill>
                <a:latin typeface="Montserrat Medium" panose="00000600000000000000" pitchFamily="2" charset="0"/>
              </a:rPr>
              <a:t>Warum eigene Impulse teilen?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Unterstützung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bei der Entwicklung eigener digitaler Unterrichtsimpulse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Peer-Feedback zu eigenen Unterrichtskonzepten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Von und mit anderen Lehrkräften zu </a:t>
            </a:r>
            <a:r>
              <a:rPr lang="de-DE" sz="1200" dirty="0" smtClean="0">
                <a:solidFill>
                  <a:schemeClr val="bg1"/>
                </a:solidFill>
                <a:latin typeface="Montserrat" panose="00000500000000000000" pitchFamily="2" charset="0"/>
              </a:rPr>
              <a:t>Unterrichtsentwicklung </a:t>
            </a: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lernen 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4" b="24471"/>
          <a:stretch/>
        </p:blipFill>
        <p:spPr>
          <a:xfrm>
            <a:off x="983703" y="3598297"/>
            <a:ext cx="4603108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514962" cy="30952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Um eigene Inhalte zur Verfügung zu stellen, ist das Anlegen eines Benutzerkontos erforderlich.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Im „Login“-Bereich unter dem Button „Registrierung“ kann ein Benutzerkonto angelegt werden</a:t>
            </a:r>
            <a:r>
              <a:rPr lang="de-DE" dirty="0" smtClean="0">
                <a:latin typeface="Montserrat" panose="00000500000000000000" pitchFamily="2" charset="0"/>
              </a:rPr>
              <a:t>.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Nach Bestätigung der Mailadresse ist der Zugang zum „Login“-Bereich möglich.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Registrierung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-1"/>
          <a:stretch/>
        </p:blipFill>
        <p:spPr>
          <a:xfrm>
            <a:off x="5514974" y="1516944"/>
            <a:ext cx="6061709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31684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Im Bereich „</a:t>
            </a:r>
            <a:r>
              <a:rPr lang="de-DE" b="1" dirty="0">
                <a:latin typeface="Montserrat" panose="00000500000000000000" pitchFamily="2" charset="0"/>
              </a:rPr>
              <a:t>Meine Inhalte</a:t>
            </a:r>
            <a:r>
              <a:rPr lang="de-DE" dirty="0">
                <a:latin typeface="Montserrat" panose="00000500000000000000" pitchFamily="2" charset="0"/>
              </a:rPr>
              <a:t>“ können Unterrichtsbausteine, Tools sowie Trends erstellt werden. </a:t>
            </a: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Wenn alle Pflichtfelder ausgefüllt wurden, können die Inhalt zur inhaltlichen und urheberrechtlichen Sichtung eingereicht werden.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Erstellung &amp; Einreichung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6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4253374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Nach der Sichtung durch erfahrenes pädagogisches Personal wird der Baustein veröffentlicht.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Im </a:t>
            </a: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Fall von </a:t>
            </a:r>
            <a:r>
              <a:rPr lang="de-DE" dirty="0" smtClean="0">
                <a:solidFill>
                  <a:srgbClr val="00212C"/>
                </a:solidFill>
                <a:latin typeface="Montserrat" panose="00000500000000000000" pitchFamily="2" charset="0"/>
              </a:rPr>
              <a:t>Nachbearbeitungswünschen </a:t>
            </a: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wird eine Nachricht mit Feedback zum Baustein versendet. </a:t>
            </a: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Sichtung &amp; ggf. Feedback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879998" y="2711183"/>
            <a:ext cx="3920602" cy="309525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solidFill>
                  <a:srgbClr val="00212C"/>
                </a:solidFill>
                <a:latin typeface="Montserrat" panose="00000500000000000000" pitchFamily="2" charset="0"/>
              </a:rPr>
              <a:t>Nach erfolgreicher Sichtung wird Ihr Inhalt veröffentlicht. 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Veröffentlichung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/>
          <a:stretch/>
        </p:blipFill>
        <p:spPr>
          <a:xfrm>
            <a:off x="5505450" y="1516944"/>
            <a:ext cx="6071234" cy="40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Ronny </a:t>
            </a:r>
            <a:r>
              <a:rPr lang="de-DE" dirty="0" err="1" smtClean="0">
                <a:latin typeface="Montserrat" panose="00000500000000000000" pitchFamily="2" charset="0"/>
              </a:rPr>
              <a:t>Röwert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Institut für Technische Bildung und Hochschuldidaktik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Technische Universität </a:t>
            </a:r>
            <a:r>
              <a:rPr lang="de-DE" dirty="0" smtClean="0">
                <a:latin typeface="Montserrat" panose="00000500000000000000" pitchFamily="2" charset="0"/>
              </a:rPr>
              <a:t>Hamburg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  <a:hlinkClick r:id="rId2"/>
              </a:rPr>
              <a:t>digital.learning.lab@tuhh.de</a:t>
            </a:r>
            <a:r>
              <a:rPr lang="de-DE" dirty="0" smtClean="0">
                <a:latin typeface="Montserrat" panose="00000500000000000000" pitchFamily="2" charset="0"/>
              </a:rPr>
              <a:t> </a:t>
            </a: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</a:t>
            </a:r>
          </a:p>
          <a:p>
            <a:pPr marL="0" indent="0">
              <a:buNone/>
            </a:pPr>
            <a:r>
              <a:rPr lang="de-DE" dirty="0" smtClean="0">
                <a:latin typeface="Montserrat" panose="00000500000000000000" pitchFamily="2" charset="0"/>
              </a:rPr>
              <a:t>            @</a:t>
            </a:r>
            <a:r>
              <a:rPr lang="de-DE" dirty="0" err="1">
                <a:latin typeface="Montserrat" panose="00000500000000000000" pitchFamily="2" charset="0"/>
              </a:rPr>
              <a:t>digilearninglab</a:t>
            </a:r>
            <a:r>
              <a:rPr lang="de-DE" dirty="0">
                <a:latin typeface="Montserrat" panose="00000500000000000000" pitchFamily="2" charset="0"/>
              </a:rPr>
              <a:t/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         </a:t>
            </a:r>
          </a:p>
          <a:p>
            <a:pPr marL="0" indent="0">
              <a:buNone/>
            </a:pPr>
            <a:r>
              <a:rPr lang="de-DE" dirty="0">
                <a:latin typeface="Montserrat" panose="00000500000000000000" pitchFamily="2" charset="0"/>
              </a:rPr>
              <a:t>         </a:t>
            </a:r>
            <a:br>
              <a:rPr lang="de-DE" dirty="0">
                <a:latin typeface="Montserrat" panose="00000500000000000000" pitchFamily="2" charset="0"/>
              </a:rPr>
            </a:br>
            <a:endParaRPr lang="de-DE" dirty="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Kontakt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1" y="4241450"/>
            <a:ext cx="374402" cy="4071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94" y="5290398"/>
            <a:ext cx="1295401" cy="79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</a:t>
            </a:r>
            <a:r>
              <a:rPr lang="de-DE" dirty="0" smtClean="0"/>
              <a:t>sind offene Bildungsressourcen?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399" y="1573327"/>
            <a:ext cx="6758160" cy="3910972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Rechteck 2">
            <a:hlinkClick r:id="rId2"/>
          </p:cNvPr>
          <p:cNvSpPr/>
          <p:nvPr/>
        </p:nvSpPr>
        <p:spPr>
          <a:xfrm>
            <a:off x="3466621" y="5550992"/>
            <a:ext cx="5419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https://open-educational-resources.de/was-ist-oer-3-2/</a:t>
            </a:r>
          </a:p>
        </p:txBody>
      </p:sp>
    </p:spTree>
    <p:extLst>
      <p:ext uri="{BB962C8B-B14F-4D97-AF65-F5344CB8AC3E}">
        <p14:creationId xmlns:p14="http://schemas.microsoft.com/office/powerpoint/2010/main" val="23671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das </a:t>
            </a:r>
            <a:r>
              <a:rPr lang="de-DE" dirty="0" err="1"/>
              <a:t>digital.learning.lab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1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/>
        </p:blipFill>
        <p:spPr>
          <a:xfrm>
            <a:off x="5524500" y="1516944"/>
            <a:ext cx="6052184" cy="4064705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ist ein </a:t>
            </a:r>
            <a:r>
              <a:rPr lang="de-DE" dirty="0">
                <a:latin typeface="Montserrat Medium" panose="00000600000000000000" pitchFamily="2" charset="0"/>
              </a:rPr>
              <a:t>offenes</a:t>
            </a:r>
            <a:r>
              <a:rPr lang="de-DE" dirty="0">
                <a:latin typeface="Montserrat Light" panose="00000400000000000000" pitchFamily="2" charset="0"/>
              </a:rPr>
              <a:t> </a:t>
            </a:r>
            <a:r>
              <a:rPr lang="de-DE" dirty="0">
                <a:latin typeface="Montserrat Medium" panose="00000600000000000000" pitchFamily="2" charset="0"/>
              </a:rPr>
              <a:t>Kompetenzzentrum für die Unterrichtsgestaltung </a:t>
            </a:r>
            <a:r>
              <a:rPr lang="de-DE" dirty="0">
                <a:latin typeface="Montserrat" panose="00000500000000000000" pitchFamily="2" charset="0"/>
              </a:rPr>
              <a:t>in digitalen Zeiten.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Das </a:t>
            </a:r>
            <a:r>
              <a:rPr lang="de-DE" dirty="0" err="1">
                <a:latin typeface="Montserrat" panose="00000500000000000000" pitchFamily="2" charset="0"/>
              </a:rPr>
              <a:t>digital.learning.lab</a:t>
            </a:r>
            <a:r>
              <a:rPr lang="de-DE" dirty="0">
                <a:latin typeface="Montserrat" panose="00000500000000000000" pitchFamily="2" charset="0"/>
              </a:rPr>
              <a:t>. Ist ein Kooperationsprojekt </a:t>
            </a:r>
            <a:br>
              <a:rPr lang="de-DE" dirty="0">
                <a:latin typeface="Montserrat" panose="00000500000000000000" pitchFamily="2" charset="0"/>
              </a:rPr>
            </a:br>
            <a:r>
              <a:rPr lang="de-DE" dirty="0">
                <a:latin typeface="Montserrat" panose="00000500000000000000" pitchFamily="2" charset="0"/>
              </a:rPr>
              <a:t>der Hamburger Behörde für Schule und Berufsbildung, der Technischen Universität Hamburg und </a:t>
            </a:r>
            <a:r>
              <a:rPr lang="de-DE" dirty="0" smtClean="0">
                <a:latin typeface="Montserrat" panose="00000500000000000000" pitchFamily="2" charset="0"/>
              </a:rPr>
              <a:t>der </a:t>
            </a:r>
            <a:r>
              <a:rPr lang="de-DE" dirty="0">
                <a:latin typeface="Montserrat" panose="00000500000000000000" pitchFamily="2" charset="0"/>
              </a:rPr>
              <a:t>Joachim Herz Stiftung.</a:t>
            </a:r>
          </a:p>
          <a:p>
            <a:pPr marL="0" indent="0">
              <a:buNone/>
            </a:pP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digital.learning.lab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4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"/>
          <a:stretch/>
        </p:blipFill>
        <p:spPr>
          <a:xfrm>
            <a:off x="5495924" y="1516944"/>
            <a:ext cx="6080759" cy="4064705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idx="13"/>
          </p:nvPr>
        </p:nvSpPr>
        <p:spPr>
          <a:xfrm>
            <a:off x="879998" y="3122663"/>
            <a:ext cx="5002642" cy="181509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>
                <a:latin typeface="Montserrat" panose="00000500000000000000" pitchFamily="2" charset="0"/>
              </a:rPr>
              <a:t>Lehrkräfte finden hier </a:t>
            </a:r>
            <a:r>
              <a:rPr lang="de-DE" dirty="0">
                <a:latin typeface="Montserrat Medium" panose="00000600000000000000" pitchFamily="2" charset="0"/>
              </a:rPr>
              <a:t>Anregungen und Unterstützung</a:t>
            </a:r>
            <a:r>
              <a:rPr lang="de-DE" dirty="0">
                <a:latin typeface="Montserrat Light" panose="00000400000000000000" pitchFamily="2" charset="0"/>
              </a:rPr>
              <a:t>, </a:t>
            </a:r>
            <a:r>
              <a:rPr lang="de-DE" dirty="0">
                <a:latin typeface="Montserrat" panose="00000500000000000000" pitchFamily="2" charset="0"/>
              </a:rPr>
              <a:t>ihren Unterricht unter Berücksichtigung der Kompetenzen für eine digitalisierte Lebens- und Arbeitswelt weiterzuentwickeln.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879998" y="1944049"/>
            <a:ext cx="5330302" cy="1027751"/>
          </a:xfrm>
        </p:spPr>
        <p:txBody>
          <a:bodyPr>
            <a:normAutofit/>
          </a:bodyPr>
          <a:lstStyle/>
          <a:p>
            <a:r>
              <a:rPr lang="de-DE" dirty="0"/>
              <a:t>Wofür kann man das </a:t>
            </a:r>
            <a:r>
              <a:rPr lang="de-DE" dirty="0" err="1"/>
              <a:t>digital.learning.lab</a:t>
            </a:r>
            <a:r>
              <a:rPr lang="de-DE" dirty="0"/>
              <a:t> nutzen?</a:t>
            </a:r>
          </a:p>
        </p:txBody>
      </p:sp>
    </p:spTree>
    <p:extLst>
      <p:ext uri="{BB962C8B-B14F-4D97-AF65-F5344CB8AC3E}">
        <p14:creationId xmlns:p14="http://schemas.microsoft.com/office/powerpoint/2010/main" val="25192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13.09.2019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digital.learning.lab</a:t>
            </a:r>
            <a:r>
              <a:rPr lang="de-DE" dirty="0"/>
              <a:t> für die Unterrichtsvorbereitung nutzen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879998" y="2711183"/>
            <a:ext cx="6030712" cy="2798829"/>
          </a:xfrm>
          <a:prstGeom prst="rect">
            <a:avLst/>
          </a:prstGeom>
          <a:solidFill>
            <a:srgbClr val="4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96000" rIns="46800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Qualitätsgesicherte Impulse für die Unterrichtsgestaltung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Impulse entlang der KMK-Kompetenzbereiche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Kostenlos und ohne Anmeldung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Nutzung ohne Vorkenntnisse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Für alle Jahrgänge und Fächer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Offene Bildungsmaterialien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bg1"/>
                </a:solidFill>
                <a:latin typeface="Montserrat" panose="00000500000000000000" pitchFamily="2" charset="0"/>
              </a:rPr>
              <a:t>Feedback für eigene Unterrichtskonzepte erhalten</a:t>
            </a:r>
          </a:p>
        </p:txBody>
      </p:sp>
    </p:spTree>
    <p:extLst>
      <p:ext uri="{BB962C8B-B14F-4D97-AF65-F5344CB8AC3E}">
        <p14:creationId xmlns:p14="http://schemas.microsoft.com/office/powerpoint/2010/main" val="30798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Wie ist das </a:t>
            </a:r>
            <a:r>
              <a:rPr lang="de-DE" dirty="0" err="1"/>
              <a:t>digital.learning.lab</a:t>
            </a:r>
            <a:r>
              <a:rPr lang="de-DE" dirty="0"/>
              <a:t> aufgebaut?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B92C-34DF-2B46-B1D6-13D3072DEB74}" type="datetime1">
              <a:rPr lang="de-DE" smtClean="0"/>
              <a:pPr/>
              <a:t>07.11.2019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A962-7985-EA46-A142-B767453BF40B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92956" y="1944050"/>
            <a:ext cx="5002642" cy="582984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dll</a:t>
            </a:r>
            <a:r>
              <a:rPr lang="de-DE" dirty="0"/>
              <a:t> ist aufgebaut </a:t>
            </a:r>
            <a:r>
              <a:rPr lang="de-DE" dirty="0" smtClean="0"/>
              <a:t>in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4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200" dirty="0">
                <a:solidFill>
                  <a:srgbClr val="00212C"/>
                </a:solidFill>
              </a:rPr>
              <a:t>Sechs </a:t>
            </a:r>
            <a:r>
              <a:rPr lang="de-DE" sz="1200" dirty="0" smtClean="0">
                <a:solidFill>
                  <a:srgbClr val="00212C"/>
                </a:solidFill>
              </a:rPr>
              <a:t>Kompetenzbereiche</a:t>
            </a:r>
            <a:br>
              <a:rPr lang="de-DE" sz="1200" dirty="0" smtClean="0">
                <a:solidFill>
                  <a:srgbClr val="00212C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Alle </a:t>
            </a:r>
            <a:r>
              <a:rPr lang="de-DE" sz="1200" dirty="0">
                <a:latin typeface="Montserrat" panose="00000500000000000000" pitchFamily="2" charset="0"/>
              </a:rPr>
              <a:t>Inhalte sind den entsprechenden Kompetenzbereichen der KMK-Strategie „Bildung in der digitalen Welt“ </a:t>
            </a:r>
            <a:r>
              <a:rPr lang="de-DE" sz="1200" dirty="0" smtClean="0">
                <a:latin typeface="Montserrat" panose="00000500000000000000" pitchFamily="2" charset="0"/>
              </a:rPr>
              <a:t>zugeordnet</a:t>
            </a:r>
            <a:endParaRPr lang="de-DE" sz="1200" dirty="0">
              <a:latin typeface="Montserrat" panose="000005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E40031"/>
                </a:solidFill>
              </a:rPr>
              <a:t>Unterrichtsbausteine</a:t>
            </a:r>
            <a:br>
              <a:rPr lang="de-DE" sz="1200" dirty="0" smtClean="0">
                <a:solidFill>
                  <a:srgbClr val="E40031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Lernen </a:t>
            </a:r>
            <a:r>
              <a:rPr lang="de-DE" sz="1200" dirty="0">
                <a:latin typeface="Montserrat" panose="00000500000000000000" pitchFamily="2" charset="0"/>
              </a:rPr>
              <a:t>Sie konkrete Unterrichtssituationen im schulischen Fachunterricht mit digitalen Medien </a:t>
            </a:r>
            <a:r>
              <a:rPr lang="de-DE" sz="1200" dirty="0" smtClean="0">
                <a:latin typeface="Montserrat" panose="00000500000000000000" pitchFamily="2" charset="0"/>
              </a:rPr>
              <a:t>kennen</a:t>
            </a:r>
            <a:r>
              <a:rPr lang="de-DE" sz="1200" dirty="0" smtClean="0">
                <a:latin typeface="Montserrat Light" panose="00000400000000000000" pitchFamily="2" charset="0"/>
              </a:rPr>
              <a:t/>
            </a:r>
            <a:br>
              <a:rPr lang="de-DE" sz="1200" dirty="0" smtClean="0">
                <a:latin typeface="Montserrat Light" panose="00000400000000000000" pitchFamily="2" charset="0"/>
              </a:rPr>
            </a:br>
            <a:endParaRPr lang="de-DE" sz="1200" dirty="0" smtClean="0">
              <a:latin typeface="Montserrat Light" panose="00000400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 smtClean="0">
                <a:solidFill>
                  <a:srgbClr val="2380C5"/>
                </a:solidFill>
              </a:rPr>
              <a:t>Tools </a:t>
            </a:r>
            <a:r>
              <a:rPr lang="de-DE" sz="1200" dirty="0">
                <a:solidFill>
                  <a:srgbClr val="2380C5"/>
                </a:solidFill>
              </a:rPr>
              <a:t>&amp; </a:t>
            </a:r>
            <a:r>
              <a:rPr lang="de-DE" sz="1200" dirty="0" smtClean="0">
                <a:solidFill>
                  <a:srgbClr val="2380C5"/>
                </a:solidFill>
              </a:rPr>
              <a:t>Tutorials</a:t>
            </a:r>
            <a:br>
              <a:rPr lang="de-DE" sz="1200" dirty="0" smtClean="0">
                <a:solidFill>
                  <a:srgbClr val="2380C5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Erfahren </a:t>
            </a:r>
            <a:r>
              <a:rPr lang="de-DE" sz="1200" dirty="0">
                <a:latin typeface="Montserrat" panose="00000500000000000000" pitchFamily="2" charset="0"/>
              </a:rPr>
              <a:t>Sie mehr über Funktionalitäten und die Anwendung digitaler Tools für den </a:t>
            </a:r>
            <a:r>
              <a:rPr lang="de-DE" sz="1200" dirty="0" smtClean="0">
                <a:latin typeface="Montserrat" panose="00000500000000000000" pitchFamily="2" charset="0"/>
              </a:rPr>
              <a:t>Schulunterricht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200" dirty="0">
                <a:latin typeface="Montserrat Light" panose="00000400000000000000" pitchFamily="2" charset="0"/>
              </a:rPr>
              <a:t/>
            </a:r>
            <a:br>
              <a:rPr lang="de-DE" sz="1200" dirty="0">
                <a:latin typeface="Montserrat Light" panose="00000400000000000000" pitchFamily="2" charset="0"/>
              </a:rPr>
            </a:br>
            <a:r>
              <a:rPr lang="de-DE" sz="1200" dirty="0" smtClean="0">
                <a:solidFill>
                  <a:srgbClr val="CDAD72"/>
                </a:solidFill>
              </a:rPr>
              <a:t>Trends</a:t>
            </a:r>
            <a:br>
              <a:rPr lang="de-DE" sz="1200" dirty="0" smtClean="0">
                <a:solidFill>
                  <a:srgbClr val="CDAD72"/>
                </a:solidFill>
              </a:rPr>
            </a:br>
            <a:r>
              <a:rPr lang="de-DE" sz="1200" dirty="0" smtClean="0">
                <a:latin typeface="Montserrat" panose="00000500000000000000" pitchFamily="2" charset="0"/>
              </a:rPr>
              <a:t>Finden </a:t>
            </a:r>
            <a:r>
              <a:rPr lang="de-DE" sz="1200" dirty="0">
                <a:latin typeface="Montserrat" panose="00000500000000000000" pitchFamily="2" charset="0"/>
              </a:rPr>
              <a:t>Sie Veröffentlichungen, Projekte und weitere Anregungen für die Schulentwicklung in digitalen Zeiten 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200" dirty="0"/>
          </a:p>
        </p:txBody>
      </p:sp>
      <p:pic>
        <p:nvPicPr>
          <p:cNvPr id="7" name="Grafik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b="5488"/>
          <a:stretch/>
        </p:blipFill>
        <p:spPr>
          <a:xfrm>
            <a:off x="838200" y="1498907"/>
            <a:ext cx="5019533" cy="43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</Words>
  <Application>Microsoft Office PowerPoint</Application>
  <PresentationFormat>Breitbild</PresentationFormat>
  <Paragraphs>106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Montserrat</vt:lpstr>
      <vt:lpstr>Montserrat Light</vt:lpstr>
      <vt:lpstr>Montserrat Medium</vt:lpstr>
      <vt:lpstr>Montserrat SemiBold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Annika Franke</dc:creator>
  <cp:lastModifiedBy>RonnyRoewert</cp:lastModifiedBy>
  <cp:revision>356</cp:revision>
  <dcterms:created xsi:type="dcterms:W3CDTF">2018-06-18T09:23:00Z</dcterms:created>
  <dcterms:modified xsi:type="dcterms:W3CDTF">2019-11-07T15:46:24Z</dcterms:modified>
</cp:coreProperties>
</file>